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1" r:id="rId1"/>
  </p:sldMasterIdLst>
  <p:notesMasterIdLst>
    <p:notesMasterId r:id="rId28"/>
  </p:notesMasterIdLst>
  <p:sldIdLst>
    <p:sldId id="256" r:id="rId2"/>
    <p:sldId id="308" r:id="rId3"/>
    <p:sldId id="309" r:id="rId4"/>
    <p:sldId id="310" r:id="rId5"/>
    <p:sldId id="311" r:id="rId6"/>
    <p:sldId id="312" r:id="rId7"/>
    <p:sldId id="313" r:id="rId8"/>
    <p:sldId id="261" r:id="rId9"/>
    <p:sldId id="328" r:id="rId10"/>
    <p:sldId id="317" r:id="rId11"/>
    <p:sldId id="329" r:id="rId12"/>
    <p:sldId id="265" r:id="rId13"/>
    <p:sldId id="331" r:id="rId14"/>
    <p:sldId id="316" r:id="rId15"/>
    <p:sldId id="323" r:id="rId16"/>
    <p:sldId id="325" r:id="rId17"/>
    <p:sldId id="326" r:id="rId18"/>
    <p:sldId id="327" r:id="rId19"/>
    <p:sldId id="332" r:id="rId20"/>
    <p:sldId id="318" r:id="rId21"/>
    <p:sldId id="320" r:id="rId22"/>
    <p:sldId id="319" r:id="rId23"/>
    <p:sldId id="321" r:id="rId24"/>
    <p:sldId id="322" r:id="rId25"/>
    <p:sldId id="333" r:id="rId26"/>
    <p:sldId id="315" r:id="rId27"/>
  </p:sldIdLst>
  <p:sldSz cx="9144000" cy="5143500" type="screen16x9"/>
  <p:notesSz cx="6858000" cy="9144000"/>
  <p:embeddedFontLst>
    <p:embeddedFont>
      <p:font typeface="Archivo" panose="020B0604020202020204"/>
      <p:regular r:id="rId29"/>
      <p:bold r:id="rId30"/>
      <p:italic r:id="rId31"/>
      <p:boldItalic r:id="rId32"/>
    </p:embeddedFont>
    <p:embeddedFont>
      <p:font typeface="Archivo Medium" panose="020B0604020202020204"/>
      <p:regular r:id="rId33"/>
      <p:bold r:id="rId34"/>
      <p:italic r:id="rId35"/>
      <p:boldItalic r:id="rId36"/>
    </p:embeddedFont>
    <p:embeddedFont>
      <p:font typeface="Fira Sans" panose="020B0503050000020004" pitchFamily="34" charset="0"/>
      <p:regular r:id="rId37"/>
      <p:bold r:id="rId38"/>
      <p:italic r:id="rId39"/>
      <p:boldItalic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CA88049-A0E6-4A8D-98CA-C6D4208CE2FA}">
  <a:tblStyle styleId="{4CA88049-A0E6-4A8D-98CA-C6D4208CE2F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28" autoAdjust="0"/>
    <p:restoredTop sz="94902" autoAdjust="0"/>
  </p:normalViewPr>
  <p:slideViewPr>
    <p:cSldViewPr snapToGrid="0">
      <p:cViewPr varScale="1">
        <p:scale>
          <a:sx n="103" d="100"/>
          <a:sy n="103" d="100"/>
        </p:scale>
        <p:origin x="653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1.fntdata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font" Target="fonts/font10.fntdata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1T14:27:28.390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0"/>
      <inkml:brushProperty name="anchorY" value="0"/>
      <inkml:brushProperty name="scaleFactor" value="0.5"/>
    </inkml:brush>
  </inkml:definitions>
  <inkml:trace contextRef="#ctx0" brushRef="#br0">1 1 24575,'0'0'0,"0"3"0,0 6 0,4 4 0,0 2 0,0 4 0,0 1 0,3 1 0,3 1 0,3 3 0,4 5 0,-3 0 0,2 3 0,1 2 0,1-2 0,0 2 0,2 2 0,0 0 0,1-2 0,0 1 0,0 1 0,4 1 0,-4-3 0,-1-4 0,-4-3 0,0-3 0,-1-2 0,-3-1 0,2-2 0,0 0 0,2-4 0,2-1 0,1 6 0,1 0 0,1-3 0,-1 0 0,1 4 0,0-3 0,-4 0 0,0 4 0,-1-4 0,-3 0 0,1 0 0,1 0 0,1 1 0,-2 0 0,1-4 0,0 0 0,-2 1 0,1 0 0,1-3 0,-2 0 0,1 2 0,1-3 0,1 1 0,-2 1 0,1-3 0,-3 2 0,0-3 0,3-3 0,-4 1 0,3 3 0,0-2 0,-1 2 0,1 2 0,0 2 0,3-2 0,-3 1 0,-3 1 0,-8-2 0,-7-4 0,-2 0 0,-5-1 0,-3-3 0,-3-2 0,-3-2 0,0-1 0,-1-1 0,-1 0 0,1 0 0,0-1 0,0 1 0,0 0 0,0 0 0,0 0 0,1-1 0,-1 1 0,0 0 0,9 0 0,8 0 0,9 1 0,6-1 0,6 0 0,2 0 0,3 0 0,0 0 0,1 0 0,-1 0 0,-1 0 0,1 0 0,-1 0 0,0-5 0,-1 1 0,-3-4 0,-1 0 0,1 2 0,0 1 0,-4-3 0,-2-2 0,0 0 0,2-1 0,-2-4 0,-3-1 0,2 1 0,-2 0 0,-2-1 0,-2-1 0,-2-2 0,-1 0 0,0-1 0,-1-1 0,-1 0 0,1 4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1T14:27:31.608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2091.04492"/>
      <inkml:brushProperty name="anchorY" value="-2175.73413"/>
      <inkml:brushProperty name="scaleFactor" value="0.5"/>
    </inkml:brush>
  </inkml:definitions>
  <inkml:trace contextRef="#ctx0" brushRef="#br0">933 0 24575,'0'0'0,"0"4"0,0 5 0,-4 8 0,0 3 0,-5 3 0,1 5 0,-3 8 0,-2 4 0,1 6 0,-6 11 0,-1 8 0,-2 7 0,-1 1 0,-4 0 0,-1 2 0,2 14 0,0-2 0,1-3 0,2-5 0,-4-9 0,1-6 0,4-11 0,1-6 0,2-4 0,-1-8 0,0-4 0,0-1 0,-1-2 0,-4-3 0,3-2 0,1 0 0,0-2 0,-4-1 0,4 1 0,-4-5 0,0 4 0,1 0 0,0 1 0,-4 1 0,1 0 0,5-1 0,1-4 0,-3 0 0,0-1 0,0-3 0,4 1 0,1-3 0,4-8 0,5-6 0,3-6 0,3-6 0,2-3 0,1-3 0,1-1 0,0 0 0,-1 0 0,1 1 0,-1-1 0,1 1 0,-1 0 0,0 1 0,0-1 0,0 0 0,0 1 0,0-1 0,0 9 0,4 4 0,0 8 0,4 3 0,0 6 0,-2 4 0,0 4 0,-3 1 0,3 3 0,0 0 0,-2 0 0,0 1 0,-2-1 0,-1 0 0,4 0 0,-1 0 0,0 0 0,0 0 0,-2-1 0,-1 1 0,0-1 0,3-3 0,1-1 0,3-3 0,3-4 0,4-4 0,3-2 0,1-2 0,2-1 0,0 0 0,0-1 0,0 1 0,1-1 0,-1 1 0,0-1 0,-1 1 0,-3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1c5d066980c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1c5d066980c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1c5d066980c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1c5d066980c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336003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1c5d066980c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1c5d066980c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165921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1c5d066980c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1c5d066980c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123047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1c5d066980c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1c5d066980c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971644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1c5d066980c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1c5d066980c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670037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1c5d066980c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1c5d066980c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68231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1c5d066980c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1c5d066980c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600079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1c5d066980c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1c5d066980c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515240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1c5d066980c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1c5d066980c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531139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11948a22561_0_5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" name="Google Shape;546;g11948a22561_0_5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1c5d066980c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1c5d066980c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8068490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1c5d066980c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1c5d066980c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9806484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1c5d066980c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1c5d066980c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58330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11948a22561_0_5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" name="Google Shape;546;g11948a22561_0_5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414110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1c5d066980c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1c5d066980c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1c5d066980c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1c5d066980c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59353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1c5d066980c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1c5d066980c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23483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1c5d066980c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1c5d066980c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291489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10f9e629ec3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10f9e629ec3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1c5d066980c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1c5d066980c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513899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5100" y="965324"/>
            <a:ext cx="4971000" cy="237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8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5100" y="3479663"/>
            <a:ext cx="4541100" cy="34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pic>
        <p:nvPicPr>
          <p:cNvPr id="11" name="Google Shape;11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8100000">
            <a:off x="-468519" y="-798863"/>
            <a:ext cx="1696051" cy="1880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1553552" y="2258425"/>
            <a:ext cx="6036900" cy="892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1553552" y="1310675"/>
            <a:ext cx="1100700" cy="95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1553548" y="3456025"/>
            <a:ext cx="4819200" cy="376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6" name="Google Shape;16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1479852">
            <a:off x="-574543" y="-800863"/>
            <a:ext cx="1696051" cy="1880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-560645" y="3810608"/>
            <a:ext cx="2114195" cy="22453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 txBox="1">
            <a:spLocks noGrp="1"/>
          </p:cNvSpPr>
          <p:nvPr>
            <p:ph type="title"/>
          </p:nvPr>
        </p:nvSpPr>
        <p:spPr>
          <a:xfrm>
            <a:off x="1169500" y="1545125"/>
            <a:ext cx="68049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subTitle" idx="1"/>
          </p:nvPr>
        </p:nvSpPr>
        <p:spPr>
          <a:xfrm>
            <a:off x="1169600" y="2526450"/>
            <a:ext cx="6804900" cy="123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48" name="Google Shape;48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8100000">
            <a:off x="-426444" y="-405463"/>
            <a:ext cx="1696051" cy="1880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 txBox="1">
            <a:spLocks noGrp="1"/>
          </p:cNvSpPr>
          <p:nvPr>
            <p:ph type="title" hasCustomPrompt="1"/>
          </p:nvPr>
        </p:nvSpPr>
        <p:spPr>
          <a:xfrm>
            <a:off x="642821" y="1543925"/>
            <a:ext cx="6576000" cy="1511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500"/>
              <a:buNone/>
              <a:defRPr sz="10500"/>
            </a:lvl1pPr>
            <a:lvl2pPr lvl="1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2pPr>
            <a:lvl3pPr lvl="2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3pPr>
            <a:lvl4pPr lvl="3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4pPr>
            <a:lvl5pPr lvl="4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5pPr>
            <a:lvl6pPr lvl="5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6pPr>
            <a:lvl7pPr lvl="6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7pPr>
            <a:lvl8pPr lvl="7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8pPr>
            <a:lvl9pPr lvl="8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>
            <a:spLocks noGrp="1"/>
          </p:cNvSpPr>
          <p:nvPr>
            <p:ph type="subTitle" idx="1"/>
          </p:nvPr>
        </p:nvSpPr>
        <p:spPr>
          <a:xfrm>
            <a:off x="725833" y="3194837"/>
            <a:ext cx="6576000" cy="544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55" name="Google Shape;55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791101" y="-1078651"/>
            <a:ext cx="2308884" cy="22453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1"/>
          <p:cNvSpPr txBox="1">
            <a:spLocks noGrp="1"/>
          </p:cNvSpPr>
          <p:nvPr>
            <p:ph type="title"/>
          </p:nvPr>
        </p:nvSpPr>
        <p:spPr>
          <a:xfrm>
            <a:off x="1347300" y="3561188"/>
            <a:ext cx="6449400" cy="531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24" name="Google Shape;124;p21"/>
          <p:cNvSpPr txBox="1">
            <a:spLocks noGrp="1"/>
          </p:cNvSpPr>
          <p:nvPr>
            <p:ph type="subTitle" idx="1"/>
          </p:nvPr>
        </p:nvSpPr>
        <p:spPr>
          <a:xfrm>
            <a:off x="1347300" y="1050413"/>
            <a:ext cx="6449400" cy="2282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pic>
        <p:nvPicPr>
          <p:cNvPr id="125" name="Google Shape;125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479852" flipH="1">
            <a:off x="-485843" y="-737688"/>
            <a:ext cx="1696051" cy="1880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4883326" flipH="1">
            <a:off x="7386369" y="-587676"/>
            <a:ext cx="2308888" cy="22453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_1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3"/>
          <p:cNvSpPr txBox="1">
            <a:spLocks noGrp="1"/>
          </p:cNvSpPr>
          <p:nvPr>
            <p:ph type="subTitle" idx="1"/>
          </p:nvPr>
        </p:nvSpPr>
        <p:spPr>
          <a:xfrm>
            <a:off x="720000" y="1206825"/>
            <a:ext cx="6633000" cy="157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38" name="Google Shape;138;p23"/>
          <p:cNvSpPr txBox="1">
            <a:spLocks noGrp="1"/>
          </p:cNvSpPr>
          <p:nvPr>
            <p:ph type="subTitle" idx="2"/>
          </p:nvPr>
        </p:nvSpPr>
        <p:spPr>
          <a:xfrm>
            <a:off x="720000" y="2782273"/>
            <a:ext cx="6633000" cy="157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39" name="Google Shape;139;p2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cxnSp>
        <p:nvCxnSpPr>
          <p:cNvPr id="140" name="Google Shape;140;p23"/>
          <p:cNvCxnSpPr/>
          <p:nvPr/>
        </p:nvCxnSpPr>
        <p:spPr>
          <a:xfrm>
            <a:off x="813211" y="1076275"/>
            <a:ext cx="67968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stealth" w="med" len="med"/>
          </a:ln>
        </p:spPr>
      </p:cxnSp>
      <p:pic>
        <p:nvPicPr>
          <p:cNvPr id="141" name="Google Shape;141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8454691">
            <a:off x="-876183" y="-915138"/>
            <a:ext cx="1696052" cy="18809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3580" y="-1493817"/>
            <a:ext cx="2114195" cy="22453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Google Shape;215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479852" flipH="1">
            <a:off x="7905532" y="3394787"/>
            <a:ext cx="1696051" cy="1880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 flipH="1">
            <a:off x="-234107" y="-300176"/>
            <a:ext cx="2308887" cy="22453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4314844">
            <a:off x="-341995" y="4000008"/>
            <a:ext cx="2114192" cy="22453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219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8100000">
            <a:off x="-468519" y="-798863"/>
            <a:ext cx="1696051" cy="1880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17224" y="-350376"/>
            <a:ext cx="2308884" cy="22453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50243" y="3401933"/>
            <a:ext cx="2114195" cy="22453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100" y="445025"/>
            <a:ext cx="7713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Archivo Medium"/>
              <a:buNone/>
              <a:defRPr sz="3500">
                <a:solidFill>
                  <a:schemeClr val="lt1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Archivo Medium"/>
              <a:buNone/>
              <a:defRPr sz="3500">
                <a:solidFill>
                  <a:schemeClr val="lt1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Archivo Medium"/>
              <a:buNone/>
              <a:defRPr sz="3500">
                <a:solidFill>
                  <a:schemeClr val="lt1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Archivo Medium"/>
              <a:buNone/>
              <a:defRPr sz="3500">
                <a:solidFill>
                  <a:schemeClr val="lt1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Archivo Medium"/>
              <a:buNone/>
              <a:defRPr sz="3500">
                <a:solidFill>
                  <a:schemeClr val="lt1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Archivo Medium"/>
              <a:buNone/>
              <a:defRPr sz="3500">
                <a:solidFill>
                  <a:schemeClr val="lt1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Archivo Medium"/>
              <a:buNone/>
              <a:defRPr sz="3500">
                <a:solidFill>
                  <a:schemeClr val="lt1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Archivo Medium"/>
              <a:buNone/>
              <a:defRPr sz="3500">
                <a:solidFill>
                  <a:schemeClr val="lt1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Archivo Medium"/>
              <a:buNone/>
              <a:defRPr sz="3500">
                <a:solidFill>
                  <a:schemeClr val="lt1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100" y="1152475"/>
            <a:ext cx="7713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"/>
              <a:buChar char="●"/>
              <a:defRPr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"/>
              <a:buChar char="○"/>
              <a:defRPr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"/>
              <a:buChar char="■"/>
              <a:defRPr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"/>
              <a:buChar char="●"/>
              <a:defRPr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"/>
              <a:buChar char="○"/>
              <a:defRPr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"/>
              <a:buChar char="■"/>
              <a:defRPr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"/>
              <a:buChar char="●"/>
              <a:defRPr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"/>
              <a:buChar char="○"/>
              <a:defRPr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"/>
              <a:buChar char="■"/>
              <a:defRPr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5" r:id="rId3"/>
    <p:sldLayoutId id="2147483657" r:id="rId4"/>
    <p:sldLayoutId id="2147483667" r:id="rId5"/>
    <p:sldLayoutId id="2147483669" r:id="rId6"/>
    <p:sldLayoutId id="2147483677" r:id="rId7"/>
    <p:sldLayoutId id="2147483678" r:id="rId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.jpe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.png"/><Relationship Id="rId7" Type="http://schemas.openxmlformats.org/officeDocument/2006/relationships/customXml" Target="../ink/ink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customXml" Target="../ink/ink1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6"/>
          <p:cNvSpPr txBox="1">
            <a:spLocks noGrp="1"/>
          </p:cNvSpPr>
          <p:nvPr>
            <p:ph type="ctrTitle"/>
          </p:nvPr>
        </p:nvSpPr>
        <p:spPr>
          <a:xfrm>
            <a:off x="500150" y="964207"/>
            <a:ext cx="4971000" cy="237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 dirty="0">
                <a:latin typeface="Archivo" panose="020B0604020202020204" charset="0"/>
                <a:cs typeface="Archivo" panose="020B0604020202020204" charset="0"/>
              </a:rPr>
              <a:t>Performer</a:t>
            </a:r>
            <a:r>
              <a:rPr lang="en-US" sz="5400" b="1" dirty="0">
                <a:solidFill>
                  <a:srgbClr val="00B050"/>
                </a:solidFill>
                <a:latin typeface="Archivo" panose="020B0604020202020204" charset="0"/>
                <a:cs typeface="Archivo" panose="020B0604020202020204" charset="0"/>
              </a:rPr>
              <a:t>Z</a:t>
            </a:r>
            <a:endParaRPr sz="5400" b="1" dirty="0">
              <a:solidFill>
                <a:srgbClr val="00B050"/>
              </a:solidFill>
              <a:latin typeface="Archivo" panose="020B0604020202020204" charset="0"/>
              <a:cs typeface="Archivo" panose="020B0604020202020204" charset="0"/>
              <a:sym typeface="Archivo Medium"/>
            </a:endParaRPr>
          </a:p>
        </p:txBody>
      </p:sp>
      <p:pic>
        <p:nvPicPr>
          <p:cNvPr id="234" name="Google Shape;23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17224" y="-350376"/>
            <a:ext cx="2308884" cy="22453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50243" y="3401933"/>
            <a:ext cx="2114195" cy="224534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24573" y="1819237"/>
            <a:ext cx="467286" cy="46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44856" y="1791270"/>
            <a:ext cx="467286" cy="46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88914" y="1159008"/>
            <a:ext cx="467286" cy="4673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9" name="Google Shape;239;p36"/>
          <p:cNvCxnSpPr/>
          <p:nvPr/>
        </p:nvCxnSpPr>
        <p:spPr>
          <a:xfrm>
            <a:off x="744550" y="4178176"/>
            <a:ext cx="46383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" name="Google Shape;233;p36">
            <a:extLst>
              <a:ext uri="{FF2B5EF4-FFF2-40B4-BE49-F238E27FC236}">
                <a16:creationId xmlns:a16="http://schemas.microsoft.com/office/drawing/2014/main" id="{2347FC31-191C-9234-B9FB-8795275AA2EE}"/>
              </a:ext>
            </a:extLst>
          </p:cNvPr>
          <p:cNvSpPr txBox="1">
            <a:spLocks noGrp="1"/>
          </p:cNvSpPr>
          <p:nvPr/>
        </p:nvSpPr>
        <p:spPr>
          <a:xfrm>
            <a:off x="620286" y="3339907"/>
            <a:ext cx="4549844" cy="910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"/>
              <a:buNone/>
              <a:defRPr sz="16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"/>
              <a:buNone/>
              <a:defRPr sz="18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"/>
              <a:buNone/>
              <a:defRPr sz="18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"/>
              <a:buNone/>
              <a:defRPr sz="18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"/>
              <a:buNone/>
              <a:defRPr sz="18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"/>
              <a:buNone/>
              <a:defRPr sz="18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"/>
              <a:buNone/>
              <a:defRPr sz="18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"/>
              <a:buNone/>
              <a:defRPr sz="18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"/>
              <a:buNone/>
              <a:defRPr sz="18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Samarth Bansal (E22CSEU0139)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Sankalp Bijalwan (E22CSEU0140)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 err="1"/>
              <a:t>Shashwat</a:t>
            </a:r>
            <a:r>
              <a:rPr lang="en-IN" dirty="0"/>
              <a:t> Sharma (E22CSEU0126)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E52BD0-30A9-8482-BA06-13A9A27F84AD}"/>
              </a:ext>
            </a:extLst>
          </p:cNvPr>
          <p:cNvSpPr txBox="1"/>
          <p:nvPr/>
        </p:nvSpPr>
        <p:spPr>
          <a:xfrm>
            <a:off x="517892" y="1788090"/>
            <a:ext cx="507752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400" b="1" dirty="0">
                <a:solidFill>
                  <a:schemeClr val="accent6"/>
                </a:solidFill>
                <a:latin typeface="Archivo"/>
                <a:ea typeface="Archivo"/>
                <a:cs typeface="Archivo"/>
                <a:sym typeface="Archivo"/>
              </a:rPr>
              <a:t>(Employee Analysis)</a:t>
            </a:r>
            <a:endParaRPr lang="en-US" dirty="0">
              <a:solidFill>
                <a:schemeClr val="accent6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45"/>
          <p:cNvSpPr txBox="1">
            <a:spLocks noGrp="1"/>
          </p:cNvSpPr>
          <p:nvPr>
            <p:ph type="subTitle" idx="1"/>
          </p:nvPr>
        </p:nvSpPr>
        <p:spPr>
          <a:xfrm>
            <a:off x="720000" y="1206824"/>
            <a:ext cx="6788488" cy="23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 algn="l">
              <a:buNone/>
            </a:pPr>
            <a:r>
              <a:rPr lang="en-US" sz="3200" b="0" i="0" dirty="0">
                <a:solidFill>
                  <a:srgbClr val="D1D5DB"/>
                </a:solidFill>
                <a:effectLst/>
                <a:latin typeface="Söhne"/>
              </a:rPr>
              <a:t>The project is aimed at analyzing and assessing employee performance, satisfaction, and overall well-being within the organization.</a:t>
            </a:r>
          </a:p>
        </p:txBody>
      </p:sp>
      <p:pic>
        <p:nvPicPr>
          <p:cNvPr id="349" name="Google Shape;34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8841836">
            <a:off x="7274451" y="3129937"/>
            <a:ext cx="2308883" cy="224533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034320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How to Create a Winning Project Plan | Theodore W. Goranson, CPA">
            <a:extLst>
              <a:ext uri="{FF2B5EF4-FFF2-40B4-BE49-F238E27FC236}">
                <a16:creationId xmlns:a16="http://schemas.microsoft.com/office/drawing/2014/main" id="{797590FD-8121-2ED6-53A9-E8FA7770EA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3933" y="1219200"/>
            <a:ext cx="5136994" cy="2955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72162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45"/>
          <p:cNvSpPr txBox="1">
            <a:spLocks noGrp="1"/>
          </p:cNvSpPr>
          <p:nvPr>
            <p:ph type="subTitle" idx="1"/>
          </p:nvPr>
        </p:nvSpPr>
        <p:spPr>
          <a:xfrm>
            <a:off x="720000" y="1206825"/>
            <a:ext cx="6633000" cy="157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dirty="0">
                <a:solidFill>
                  <a:srgbClr val="D1D5DB"/>
                </a:solidFill>
                <a:effectLst/>
                <a:latin typeface="Söhne"/>
              </a:rPr>
              <a:t>In our employee analysis project, we aim to understand employee satisfaction, work accidents, promotions, and salary structures. This analysis will reveal insights into employee performance, engagement, and retention, aiding data-driven decision-making</a:t>
            </a:r>
            <a:endParaRPr sz="2800" dirty="0">
              <a:latin typeface="Archivo Medium" panose="020B0604020202020204" charset="0"/>
              <a:cs typeface="Archivo Medium" panose="020B0604020202020204" charset="0"/>
            </a:endParaRPr>
          </a:p>
        </p:txBody>
      </p:sp>
      <p:sp>
        <p:nvSpPr>
          <p:cNvPr id="348" name="Google Shape;348;p4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0000"/>
                </a:solidFill>
              </a:rPr>
              <a:t>Our Plan</a:t>
            </a:r>
            <a:endParaRPr dirty="0">
              <a:solidFill>
                <a:srgbClr val="FF0000"/>
              </a:solidFill>
            </a:endParaRPr>
          </a:p>
        </p:txBody>
      </p:sp>
      <p:pic>
        <p:nvPicPr>
          <p:cNvPr id="349" name="Google Shape;34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8841836">
            <a:off x="7274451" y="3129937"/>
            <a:ext cx="2308883" cy="22453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5DD292D-11A8-5161-743E-20BD75B35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Our Agenda</a:t>
            </a:r>
          </a:p>
        </p:txBody>
      </p:sp>
      <p:pic>
        <p:nvPicPr>
          <p:cNvPr id="14340" name="Picture 4" descr="Document Marketing Strategy Business Concept | Premium Photo - rawpixel">
            <a:extLst>
              <a:ext uri="{FF2B5EF4-FFF2-40B4-BE49-F238E27FC236}">
                <a16:creationId xmlns:a16="http://schemas.microsoft.com/office/drawing/2014/main" id="{4293A34A-ADA8-E4C9-4EC8-456F30FDED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780" y="57782"/>
            <a:ext cx="7846060" cy="5027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07542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45"/>
          <p:cNvSpPr txBox="1">
            <a:spLocks noGrp="1"/>
          </p:cNvSpPr>
          <p:nvPr>
            <p:ph type="subTitle" idx="1"/>
          </p:nvPr>
        </p:nvSpPr>
        <p:spPr>
          <a:xfrm>
            <a:off x="720000" y="1206825"/>
            <a:ext cx="6633000" cy="157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dirty="0">
                <a:solidFill>
                  <a:srgbClr val="D1D5DB"/>
                </a:solidFill>
                <a:effectLst/>
                <a:latin typeface="Söhne"/>
              </a:rPr>
              <a:t>We will thoroughly explore the employee data to understand its characteristics and key feature</a:t>
            </a:r>
            <a:endParaRPr lang="en-US" sz="2400" dirty="0">
              <a:latin typeface="Archivo Medium" panose="020B0604020202020204" charset="0"/>
              <a:cs typeface="Archivo Medium" panose="020B0604020202020204" charset="0"/>
            </a:endParaRPr>
          </a:p>
        </p:txBody>
      </p:sp>
      <p:sp>
        <p:nvSpPr>
          <p:cNvPr id="348" name="Google Shape;348;p4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0000"/>
                </a:solidFill>
              </a:rPr>
              <a:t>1</a:t>
            </a:r>
            <a:endParaRPr dirty="0">
              <a:solidFill>
                <a:srgbClr val="FF0000"/>
              </a:solidFill>
            </a:endParaRPr>
          </a:p>
        </p:txBody>
      </p:sp>
      <p:pic>
        <p:nvPicPr>
          <p:cNvPr id="349" name="Google Shape;34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8841836">
            <a:off x="7274451" y="3129937"/>
            <a:ext cx="2308883" cy="224533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4" name="Picture 2" descr="Review Performance Human Resource Stock Vector - Image: 49488149">
            <a:extLst>
              <a:ext uri="{FF2B5EF4-FFF2-40B4-BE49-F238E27FC236}">
                <a16:creationId xmlns:a16="http://schemas.microsoft.com/office/drawing/2014/main" id="{8D33B8EE-B8FD-E86E-FB30-03616FB846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130" y="2136240"/>
            <a:ext cx="4613910" cy="2964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78621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45"/>
          <p:cNvSpPr txBox="1">
            <a:spLocks noGrp="1"/>
          </p:cNvSpPr>
          <p:nvPr>
            <p:ph type="subTitle" idx="1"/>
          </p:nvPr>
        </p:nvSpPr>
        <p:spPr>
          <a:xfrm>
            <a:off x="720000" y="1206825"/>
            <a:ext cx="6633000" cy="157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dirty="0">
                <a:solidFill>
                  <a:srgbClr val="D1D5DB"/>
                </a:solidFill>
                <a:effectLst/>
                <a:latin typeface="Söhne"/>
              </a:rPr>
              <a:t>Utilizing statistical measures and visualizations to summarize and describe the data effectively</a:t>
            </a:r>
            <a:endParaRPr lang="en-US" sz="2400" dirty="0">
              <a:latin typeface="Archivo Medium" panose="020B0604020202020204" charset="0"/>
              <a:cs typeface="Archivo Medium" panose="020B0604020202020204" charset="0"/>
            </a:endParaRPr>
          </a:p>
        </p:txBody>
      </p:sp>
      <p:sp>
        <p:nvSpPr>
          <p:cNvPr id="348" name="Google Shape;348;p4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0000"/>
                </a:solidFill>
              </a:rPr>
              <a:t>2</a:t>
            </a:r>
            <a:endParaRPr dirty="0">
              <a:solidFill>
                <a:srgbClr val="FF0000"/>
              </a:solidFill>
            </a:endParaRPr>
          </a:p>
        </p:txBody>
      </p:sp>
      <p:pic>
        <p:nvPicPr>
          <p:cNvPr id="349" name="Google Shape;34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8841836">
            <a:off x="-854548" y="2505627"/>
            <a:ext cx="2308883" cy="224533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8" name="Picture 2" descr="2,413 Pie Chart 6756477 Illustrations - Free in SVG, PNG, EPS - IconScout">
            <a:extLst>
              <a:ext uri="{FF2B5EF4-FFF2-40B4-BE49-F238E27FC236}">
                <a16:creationId xmlns:a16="http://schemas.microsoft.com/office/drawing/2014/main" id="{7A06A882-C2EE-98F4-59AC-9BFB906A51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3324" y="2295750"/>
            <a:ext cx="4076700" cy="2665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24404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45"/>
          <p:cNvSpPr txBox="1">
            <a:spLocks noGrp="1"/>
          </p:cNvSpPr>
          <p:nvPr>
            <p:ph type="subTitle" idx="1"/>
          </p:nvPr>
        </p:nvSpPr>
        <p:spPr>
          <a:xfrm>
            <a:off x="720000" y="1206825"/>
            <a:ext cx="6633000" cy="157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dirty="0">
                <a:solidFill>
                  <a:srgbClr val="D1D5DB"/>
                </a:solidFill>
                <a:effectLst/>
                <a:latin typeface="Söhne"/>
              </a:rPr>
              <a:t>Analyzing employee satisfaction levels to gauge overall workforce contentment.</a:t>
            </a:r>
            <a:endParaRPr lang="en-US" sz="2400" dirty="0">
              <a:latin typeface="Archivo Medium" panose="020B0604020202020204" charset="0"/>
              <a:cs typeface="Archivo Medium" panose="020B0604020202020204" charset="0"/>
            </a:endParaRPr>
          </a:p>
        </p:txBody>
      </p:sp>
      <p:sp>
        <p:nvSpPr>
          <p:cNvPr id="348" name="Google Shape;348;p4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0000"/>
                </a:solidFill>
              </a:rPr>
              <a:t>3</a:t>
            </a:r>
            <a:endParaRPr dirty="0">
              <a:solidFill>
                <a:srgbClr val="FF0000"/>
              </a:solidFill>
            </a:endParaRPr>
          </a:p>
        </p:txBody>
      </p:sp>
      <p:pic>
        <p:nvPicPr>
          <p:cNvPr id="349" name="Google Shape;34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8841836">
            <a:off x="7274451" y="3129937"/>
            <a:ext cx="2308883" cy="2245339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2" name="Picture 2" descr="EMPLOYEE SATISFACTION - Meaning, factors and surveys - Zigsaw Blog">
            <a:extLst>
              <a:ext uri="{FF2B5EF4-FFF2-40B4-BE49-F238E27FC236}">
                <a16:creationId xmlns:a16="http://schemas.microsoft.com/office/drawing/2014/main" id="{D33CF617-84A1-3609-CC30-70FEE99AA5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" y="2156460"/>
            <a:ext cx="6195060" cy="2918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83875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45"/>
          <p:cNvSpPr txBox="1">
            <a:spLocks noGrp="1"/>
          </p:cNvSpPr>
          <p:nvPr>
            <p:ph type="subTitle" idx="1"/>
          </p:nvPr>
        </p:nvSpPr>
        <p:spPr>
          <a:xfrm>
            <a:off x="720000" y="1206825"/>
            <a:ext cx="6633000" cy="157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dirty="0">
                <a:solidFill>
                  <a:srgbClr val="D1D5DB"/>
                </a:solidFill>
                <a:effectLst/>
                <a:latin typeface="Söhne"/>
              </a:rPr>
              <a:t>Evaluating the influence of work accidents, promotions, and salary structures on employee outcomes and company performance.</a:t>
            </a:r>
            <a:endParaRPr lang="en-US" sz="2400" dirty="0">
              <a:latin typeface="Archivo Medium" panose="020B0604020202020204" charset="0"/>
              <a:cs typeface="Archivo Medium" panose="020B0604020202020204" charset="0"/>
            </a:endParaRPr>
          </a:p>
        </p:txBody>
      </p:sp>
      <p:sp>
        <p:nvSpPr>
          <p:cNvPr id="348" name="Google Shape;348;p4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0000"/>
                </a:solidFill>
              </a:rPr>
              <a:t>4</a:t>
            </a:r>
            <a:endParaRPr dirty="0">
              <a:solidFill>
                <a:srgbClr val="FF0000"/>
              </a:solidFill>
            </a:endParaRPr>
          </a:p>
        </p:txBody>
      </p:sp>
      <p:pic>
        <p:nvPicPr>
          <p:cNvPr id="349" name="Google Shape;34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8841836">
            <a:off x="-604629" y="2947056"/>
            <a:ext cx="2308883" cy="2245339"/>
          </a:xfrm>
          <a:prstGeom prst="rect">
            <a:avLst/>
          </a:prstGeom>
          <a:noFill/>
          <a:ln>
            <a:noFill/>
          </a:ln>
        </p:spPr>
      </p:pic>
      <p:pic>
        <p:nvPicPr>
          <p:cNvPr id="6146" name="Picture 2" descr="Illustration of quality product warranty | Free Photo - rawpixel">
            <a:extLst>
              <a:ext uri="{FF2B5EF4-FFF2-40B4-BE49-F238E27FC236}">
                <a16:creationId xmlns:a16="http://schemas.microsoft.com/office/drawing/2014/main" id="{3DA575D7-021E-4468-376E-69815038AF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8327" y="2571750"/>
            <a:ext cx="6875673" cy="2546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24495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45"/>
          <p:cNvSpPr txBox="1">
            <a:spLocks noGrp="1"/>
          </p:cNvSpPr>
          <p:nvPr>
            <p:ph type="subTitle" idx="1"/>
          </p:nvPr>
        </p:nvSpPr>
        <p:spPr>
          <a:xfrm>
            <a:off x="720000" y="1206825"/>
            <a:ext cx="6633000" cy="157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dirty="0">
                <a:solidFill>
                  <a:srgbClr val="D1D5DB"/>
                </a:solidFill>
                <a:effectLst/>
                <a:latin typeface="Söhne"/>
              </a:rPr>
              <a:t>Drawing meaningful conclusions and providing actionable recommendations for improving the work environment and employee well-being.</a:t>
            </a:r>
            <a:endParaRPr lang="en-US" sz="2400" dirty="0">
              <a:latin typeface="Archivo Medium" panose="020B0604020202020204" charset="0"/>
              <a:cs typeface="Archivo Medium" panose="020B0604020202020204" charset="0"/>
            </a:endParaRPr>
          </a:p>
        </p:txBody>
      </p:sp>
      <p:pic>
        <p:nvPicPr>
          <p:cNvPr id="349" name="Google Shape;34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8841836">
            <a:off x="7274451" y="3129937"/>
            <a:ext cx="2308883" cy="2245339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B857943-5B5F-FFD8-8267-5D5F8C3698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157" y="2873312"/>
            <a:ext cx="2953423" cy="21267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0877CD4-E152-8AA4-82E9-C9A544416E6F}"/>
              </a:ext>
            </a:extLst>
          </p:cNvPr>
          <p:cNvSpPr txBox="1"/>
          <p:nvPr/>
        </p:nvSpPr>
        <p:spPr>
          <a:xfrm>
            <a:off x="820151" y="475893"/>
            <a:ext cx="9688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  <a:latin typeface="Archivo Medium" panose="020B0604020202020204" charset="0"/>
                <a:cs typeface="Archivo Medium" panose="020B0604020202020204" charset="0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3400923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5" name="Google Shape;325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8100000">
            <a:off x="5632581" y="4215687"/>
            <a:ext cx="1696051" cy="1880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55943" y="-282467"/>
            <a:ext cx="2114195" cy="22453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62" name="Picture 2" descr="Digital Marketing Company | Digital Marketing Agency in India">
            <a:extLst>
              <a:ext uri="{FF2B5EF4-FFF2-40B4-BE49-F238E27FC236}">
                <a16:creationId xmlns:a16="http://schemas.microsoft.com/office/drawing/2014/main" id="{88292704-270C-20BD-54BB-C4FFC7D4A8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5399" y="740955"/>
            <a:ext cx="6499860" cy="3661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23240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56"/>
          <p:cNvSpPr txBox="1">
            <a:spLocks noGrp="1"/>
          </p:cNvSpPr>
          <p:nvPr>
            <p:ph type="title"/>
          </p:nvPr>
        </p:nvSpPr>
        <p:spPr>
          <a:xfrm>
            <a:off x="1347300" y="3561188"/>
            <a:ext cx="6449400" cy="5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—</a:t>
            </a:r>
            <a:r>
              <a:rPr lang="en-IN" dirty="0"/>
              <a:t>Anne M. Mulcahy</a:t>
            </a:r>
            <a:endParaRPr dirty="0"/>
          </a:p>
        </p:txBody>
      </p:sp>
      <p:sp>
        <p:nvSpPr>
          <p:cNvPr id="549" name="Google Shape;549;p56"/>
          <p:cNvSpPr txBox="1">
            <a:spLocks noGrp="1"/>
          </p:cNvSpPr>
          <p:nvPr>
            <p:ph type="subTitle" idx="1"/>
          </p:nvPr>
        </p:nvSpPr>
        <p:spPr>
          <a:xfrm>
            <a:off x="973873" y="537457"/>
            <a:ext cx="6822827" cy="228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0" i="0" dirty="0">
                <a:solidFill>
                  <a:srgbClr val="D1D5DB"/>
                </a:solidFill>
                <a:effectLst/>
                <a:latin typeface="Archivo Medium" panose="020B0604020202020204" charset="0"/>
                <a:cs typeface="Archivo Medium" panose="020B0604020202020204" charset="0"/>
              </a:rPr>
              <a:t>“Employees are a </a:t>
            </a:r>
            <a:r>
              <a:rPr lang="en-US" sz="4400" b="0" i="0" dirty="0">
                <a:solidFill>
                  <a:srgbClr val="FF0000"/>
                </a:solidFill>
                <a:effectLst/>
                <a:latin typeface="Archivo Medium" panose="020B0604020202020204" charset="0"/>
                <a:cs typeface="Archivo Medium" panose="020B0604020202020204" charset="0"/>
              </a:rPr>
              <a:t>company's greatest asset </a:t>
            </a:r>
            <a:r>
              <a:rPr lang="en-US" sz="4400" b="0" i="0" dirty="0">
                <a:solidFill>
                  <a:srgbClr val="D1D5DB"/>
                </a:solidFill>
                <a:effectLst/>
                <a:latin typeface="Archivo Medium" panose="020B0604020202020204" charset="0"/>
                <a:cs typeface="Archivo Medium" panose="020B0604020202020204" charset="0"/>
              </a:rPr>
              <a:t>– they're your competitive advantage”</a:t>
            </a:r>
            <a:endParaRPr sz="4400" dirty="0">
              <a:latin typeface="Archivo Medium" panose="020B0604020202020204" charset="0"/>
              <a:cs typeface="Archivo Medium" panose="020B0604020202020204" charset="0"/>
            </a:endParaRPr>
          </a:p>
        </p:txBody>
      </p:sp>
      <p:pic>
        <p:nvPicPr>
          <p:cNvPr id="550" name="Google Shape;550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4314844">
            <a:off x="770105" y="3595633"/>
            <a:ext cx="2114192" cy="22453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45"/>
          <p:cNvSpPr txBox="1">
            <a:spLocks noGrp="1"/>
          </p:cNvSpPr>
          <p:nvPr>
            <p:ph type="subTitle" idx="1"/>
          </p:nvPr>
        </p:nvSpPr>
        <p:spPr>
          <a:xfrm>
            <a:off x="719999" y="1206825"/>
            <a:ext cx="6729015" cy="186347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 algn="l">
              <a:buNone/>
            </a:pPr>
            <a:r>
              <a:rPr lang="en-US" sz="3600" b="1" i="0" dirty="0">
                <a:solidFill>
                  <a:srgbClr val="D1D5DB"/>
                </a:solidFill>
                <a:effectLst/>
                <a:latin typeface="Söhne"/>
              </a:rPr>
              <a:t>Data Examination:</a:t>
            </a:r>
            <a:r>
              <a:rPr lang="en-US" sz="3600" b="0" i="0" dirty="0">
                <a:solidFill>
                  <a:srgbClr val="D1D5DB"/>
                </a:solidFill>
                <a:effectLst/>
                <a:latin typeface="Söhne"/>
              </a:rPr>
              <a:t> The project involves a comprehensive examination of employee data.</a:t>
            </a:r>
          </a:p>
        </p:txBody>
      </p:sp>
      <p:sp>
        <p:nvSpPr>
          <p:cNvPr id="348" name="Google Shape;348;p45"/>
          <p:cNvSpPr txBox="1">
            <a:spLocks noGrp="1"/>
          </p:cNvSpPr>
          <p:nvPr>
            <p:ph type="title"/>
          </p:nvPr>
        </p:nvSpPr>
        <p:spPr>
          <a:xfrm>
            <a:off x="719999" y="30514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>
                <a:solidFill>
                  <a:srgbClr val="FF0000"/>
                </a:solidFill>
              </a:rPr>
              <a:t>1</a:t>
            </a:r>
            <a:endParaRPr sz="5400" dirty="0">
              <a:solidFill>
                <a:srgbClr val="FF0000"/>
              </a:solidFill>
            </a:endParaRPr>
          </a:p>
        </p:txBody>
      </p:sp>
      <p:pic>
        <p:nvPicPr>
          <p:cNvPr id="349" name="Google Shape;34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8841836">
            <a:off x="7274451" y="3129937"/>
            <a:ext cx="2308883" cy="22453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66" name="Picture 2" descr="Why Teamwork is Important and Why We Love Our Work">
            <a:extLst>
              <a:ext uri="{FF2B5EF4-FFF2-40B4-BE49-F238E27FC236}">
                <a16:creationId xmlns:a16="http://schemas.microsoft.com/office/drawing/2014/main" id="{8E324976-94F2-1F2E-F01C-61B380149D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2756" y="2933700"/>
            <a:ext cx="5143500" cy="220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45629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45"/>
          <p:cNvSpPr txBox="1">
            <a:spLocks noGrp="1"/>
          </p:cNvSpPr>
          <p:nvPr>
            <p:ph type="subTitle" idx="1"/>
          </p:nvPr>
        </p:nvSpPr>
        <p:spPr>
          <a:xfrm>
            <a:off x="719999" y="1206825"/>
            <a:ext cx="6729015" cy="186347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 algn="l">
              <a:buNone/>
            </a:pPr>
            <a:r>
              <a:rPr lang="en-US" sz="2800" b="1" i="0" dirty="0">
                <a:solidFill>
                  <a:srgbClr val="D1D5DB"/>
                </a:solidFill>
                <a:effectLst/>
                <a:latin typeface="Söhne"/>
              </a:rPr>
              <a:t>Objectives:</a:t>
            </a:r>
            <a:r>
              <a:rPr lang="en-US" sz="2800" b="0" i="0" dirty="0">
                <a:solidFill>
                  <a:srgbClr val="D1D5DB"/>
                </a:solidFill>
                <a:effectLst/>
                <a:latin typeface="Söhne"/>
              </a:rPr>
              <a:t> Key objectives include:</a:t>
            </a:r>
          </a:p>
          <a:p>
            <a:pPr lvl="1" indent="-457200" algn="l"/>
            <a:r>
              <a:rPr lang="en-US" sz="2800" b="0" i="0" dirty="0">
                <a:solidFill>
                  <a:srgbClr val="D1D5DB"/>
                </a:solidFill>
                <a:effectLst/>
                <a:latin typeface="Söhne"/>
              </a:rPr>
              <a:t>Understanding employee satisfaction levels.</a:t>
            </a:r>
          </a:p>
          <a:p>
            <a:pPr lvl="1" indent="-457200" algn="l"/>
            <a:r>
              <a:rPr lang="en-US" sz="3200" b="0" i="0" dirty="0">
                <a:solidFill>
                  <a:srgbClr val="D1D5DB"/>
                </a:solidFill>
                <a:effectLst/>
                <a:latin typeface="Söhne"/>
              </a:rPr>
              <a:t>Assessing</a:t>
            </a:r>
            <a:r>
              <a:rPr lang="en-US" sz="2800" b="0" i="0" dirty="0">
                <a:solidFill>
                  <a:srgbClr val="D1D5DB"/>
                </a:solidFill>
                <a:effectLst/>
                <a:latin typeface="Söhne"/>
              </a:rPr>
              <a:t> the impact of work accidents.</a:t>
            </a:r>
          </a:p>
          <a:p>
            <a:pPr lvl="1" indent="-457200" algn="l"/>
            <a:r>
              <a:rPr lang="en-US" sz="2800" b="0" i="0" dirty="0">
                <a:solidFill>
                  <a:srgbClr val="D1D5DB"/>
                </a:solidFill>
                <a:effectLst/>
                <a:latin typeface="Söhne"/>
              </a:rPr>
              <a:t>Evaluating opportunities for promotions.</a:t>
            </a:r>
          </a:p>
          <a:p>
            <a:pPr lvl="1" indent="-457200" algn="l"/>
            <a:r>
              <a:rPr lang="en-US" sz="2800" b="0" i="0" dirty="0">
                <a:solidFill>
                  <a:srgbClr val="D1D5DB"/>
                </a:solidFill>
                <a:effectLst/>
                <a:latin typeface="Söhne"/>
              </a:rPr>
              <a:t>Analyzing salary structures.</a:t>
            </a:r>
          </a:p>
        </p:txBody>
      </p:sp>
      <p:sp>
        <p:nvSpPr>
          <p:cNvPr id="2" name="Google Shape;348;p45">
            <a:extLst>
              <a:ext uri="{FF2B5EF4-FFF2-40B4-BE49-F238E27FC236}">
                <a16:creationId xmlns:a16="http://schemas.microsoft.com/office/drawing/2014/main" id="{1E277F9B-C58F-F4D2-04F6-B4D9E883C715}"/>
              </a:ext>
            </a:extLst>
          </p:cNvPr>
          <p:cNvSpPr txBox="1">
            <a:spLocks/>
          </p:cNvSpPr>
          <p:nvPr/>
        </p:nvSpPr>
        <p:spPr>
          <a:xfrm>
            <a:off x="956764" y="212271"/>
            <a:ext cx="7704000" cy="13781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Archivo Medium"/>
              <a:buNone/>
              <a:defRPr sz="3500" b="0" i="0" u="none" strike="noStrike" cap="none">
                <a:solidFill>
                  <a:schemeClr val="lt1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Archivo Medium"/>
              <a:buNone/>
              <a:defRPr sz="3500" b="0" i="0" u="none" strike="noStrike" cap="none">
                <a:solidFill>
                  <a:schemeClr val="lt1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Archivo Medium"/>
              <a:buNone/>
              <a:defRPr sz="3500" b="0" i="0" u="none" strike="noStrike" cap="none">
                <a:solidFill>
                  <a:schemeClr val="lt1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Archivo Medium"/>
              <a:buNone/>
              <a:defRPr sz="3500" b="0" i="0" u="none" strike="noStrike" cap="none">
                <a:solidFill>
                  <a:schemeClr val="lt1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Archivo Medium"/>
              <a:buNone/>
              <a:defRPr sz="3500" b="0" i="0" u="none" strike="noStrike" cap="none">
                <a:solidFill>
                  <a:schemeClr val="lt1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Archivo Medium"/>
              <a:buNone/>
              <a:defRPr sz="3500" b="0" i="0" u="none" strike="noStrike" cap="none">
                <a:solidFill>
                  <a:schemeClr val="lt1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Archivo Medium"/>
              <a:buNone/>
              <a:defRPr sz="3500" b="0" i="0" u="none" strike="noStrike" cap="none">
                <a:solidFill>
                  <a:schemeClr val="lt1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Archivo Medium"/>
              <a:buNone/>
              <a:defRPr sz="3500" b="0" i="0" u="none" strike="noStrike" cap="none">
                <a:solidFill>
                  <a:schemeClr val="lt1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Archivo Medium"/>
              <a:buNone/>
              <a:defRPr sz="3500" b="0" i="0" u="none" strike="noStrike" cap="none">
                <a:solidFill>
                  <a:schemeClr val="lt1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9pPr>
          </a:lstStyle>
          <a:p>
            <a:r>
              <a:rPr lang="en-US" sz="5400" dirty="0">
                <a:solidFill>
                  <a:srgbClr val="FF0000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7134909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45"/>
          <p:cNvSpPr txBox="1">
            <a:spLocks noGrp="1"/>
          </p:cNvSpPr>
          <p:nvPr>
            <p:ph type="subTitle" idx="1"/>
          </p:nvPr>
        </p:nvSpPr>
        <p:spPr>
          <a:xfrm>
            <a:off x="719999" y="1206825"/>
            <a:ext cx="6729015" cy="186347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 algn="l">
              <a:buNone/>
            </a:pPr>
            <a:r>
              <a:rPr lang="en-US" sz="3200" b="1" i="0" dirty="0">
                <a:solidFill>
                  <a:srgbClr val="D1D5DB"/>
                </a:solidFill>
                <a:effectLst/>
                <a:latin typeface="Söhne"/>
              </a:rPr>
              <a:t>Analysis Approach:</a:t>
            </a:r>
            <a:r>
              <a:rPr lang="en-US" sz="3200" b="0" i="0" dirty="0">
                <a:solidFill>
                  <a:srgbClr val="D1D5DB"/>
                </a:solidFill>
                <a:effectLst/>
                <a:latin typeface="Söhne"/>
              </a:rPr>
              <a:t> The project utilizes data analysis and visualization techniques to uncover trends and correlations within the data.</a:t>
            </a:r>
          </a:p>
        </p:txBody>
      </p:sp>
      <p:pic>
        <p:nvPicPr>
          <p:cNvPr id="349" name="Google Shape;34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8841836">
            <a:off x="7274451" y="3129937"/>
            <a:ext cx="2308883" cy="224533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348;p45">
            <a:extLst>
              <a:ext uri="{FF2B5EF4-FFF2-40B4-BE49-F238E27FC236}">
                <a16:creationId xmlns:a16="http://schemas.microsoft.com/office/drawing/2014/main" id="{8C9EACAF-E9CE-B6A2-33BE-43758E20EBA4}"/>
              </a:ext>
            </a:extLst>
          </p:cNvPr>
          <p:cNvSpPr txBox="1">
            <a:spLocks/>
          </p:cNvSpPr>
          <p:nvPr/>
        </p:nvSpPr>
        <p:spPr>
          <a:xfrm>
            <a:off x="724892" y="21658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Archivo Medium"/>
              <a:buNone/>
              <a:defRPr sz="3500" b="0" i="0" u="none" strike="noStrike" cap="none">
                <a:solidFill>
                  <a:schemeClr val="lt1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Archivo Medium"/>
              <a:buNone/>
              <a:defRPr sz="3500" b="0" i="0" u="none" strike="noStrike" cap="none">
                <a:solidFill>
                  <a:schemeClr val="lt1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Archivo Medium"/>
              <a:buNone/>
              <a:defRPr sz="3500" b="0" i="0" u="none" strike="noStrike" cap="none">
                <a:solidFill>
                  <a:schemeClr val="lt1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Archivo Medium"/>
              <a:buNone/>
              <a:defRPr sz="3500" b="0" i="0" u="none" strike="noStrike" cap="none">
                <a:solidFill>
                  <a:schemeClr val="lt1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Archivo Medium"/>
              <a:buNone/>
              <a:defRPr sz="3500" b="0" i="0" u="none" strike="noStrike" cap="none">
                <a:solidFill>
                  <a:schemeClr val="lt1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Archivo Medium"/>
              <a:buNone/>
              <a:defRPr sz="3500" b="0" i="0" u="none" strike="noStrike" cap="none">
                <a:solidFill>
                  <a:schemeClr val="lt1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Archivo Medium"/>
              <a:buNone/>
              <a:defRPr sz="3500" b="0" i="0" u="none" strike="noStrike" cap="none">
                <a:solidFill>
                  <a:schemeClr val="lt1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Archivo Medium"/>
              <a:buNone/>
              <a:defRPr sz="3500" b="0" i="0" u="none" strike="noStrike" cap="none">
                <a:solidFill>
                  <a:schemeClr val="lt1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Archivo Medium"/>
              <a:buNone/>
              <a:defRPr sz="3500" b="0" i="0" u="none" strike="noStrike" cap="none">
                <a:solidFill>
                  <a:schemeClr val="lt1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9pPr>
          </a:lstStyle>
          <a:p>
            <a:r>
              <a:rPr lang="en-US" sz="5400" dirty="0">
                <a:solidFill>
                  <a:srgbClr val="FF0000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1635313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45"/>
          <p:cNvSpPr txBox="1">
            <a:spLocks noGrp="1"/>
          </p:cNvSpPr>
          <p:nvPr>
            <p:ph type="subTitle" idx="1"/>
          </p:nvPr>
        </p:nvSpPr>
        <p:spPr>
          <a:xfrm>
            <a:off x="719999" y="1206825"/>
            <a:ext cx="6729015" cy="186347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 algn="l">
              <a:buNone/>
            </a:pPr>
            <a:r>
              <a:rPr lang="en-US" sz="3200" b="1" i="0" dirty="0">
                <a:solidFill>
                  <a:srgbClr val="D1D5DB"/>
                </a:solidFill>
                <a:effectLst/>
                <a:latin typeface="Söhne"/>
              </a:rPr>
              <a:t>Data-Driven Decisions:</a:t>
            </a:r>
            <a:r>
              <a:rPr lang="en-US" sz="3200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sz="2800" b="0" i="0" dirty="0">
                <a:solidFill>
                  <a:srgbClr val="D1D5DB"/>
                </a:solidFill>
                <a:effectLst/>
                <a:latin typeface="Söhne"/>
              </a:rPr>
              <a:t>The insights gained from this analysis will inform data-driven decisions within the organization.</a:t>
            </a:r>
          </a:p>
        </p:txBody>
      </p:sp>
      <p:pic>
        <p:nvPicPr>
          <p:cNvPr id="349" name="Google Shape;34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8841836">
            <a:off x="7274451" y="3129937"/>
            <a:ext cx="2308883" cy="224533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348;p45">
            <a:extLst>
              <a:ext uri="{FF2B5EF4-FFF2-40B4-BE49-F238E27FC236}">
                <a16:creationId xmlns:a16="http://schemas.microsoft.com/office/drawing/2014/main" id="{BC9AD8E4-F703-8985-4B49-DB93E79DD15A}"/>
              </a:ext>
            </a:extLst>
          </p:cNvPr>
          <p:cNvSpPr txBox="1">
            <a:spLocks/>
          </p:cNvSpPr>
          <p:nvPr/>
        </p:nvSpPr>
        <p:spPr>
          <a:xfrm>
            <a:off x="720000" y="289904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Archivo Medium"/>
              <a:buNone/>
              <a:defRPr sz="3500" b="0" i="0" u="none" strike="noStrike" cap="none">
                <a:solidFill>
                  <a:schemeClr val="lt1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Archivo Medium"/>
              <a:buNone/>
              <a:defRPr sz="3500" b="0" i="0" u="none" strike="noStrike" cap="none">
                <a:solidFill>
                  <a:schemeClr val="lt1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Archivo Medium"/>
              <a:buNone/>
              <a:defRPr sz="3500" b="0" i="0" u="none" strike="noStrike" cap="none">
                <a:solidFill>
                  <a:schemeClr val="lt1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Archivo Medium"/>
              <a:buNone/>
              <a:defRPr sz="3500" b="0" i="0" u="none" strike="noStrike" cap="none">
                <a:solidFill>
                  <a:schemeClr val="lt1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Archivo Medium"/>
              <a:buNone/>
              <a:defRPr sz="3500" b="0" i="0" u="none" strike="noStrike" cap="none">
                <a:solidFill>
                  <a:schemeClr val="lt1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Archivo Medium"/>
              <a:buNone/>
              <a:defRPr sz="3500" b="0" i="0" u="none" strike="noStrike" cap="none">
                <a:solidFill>
                  <a:schemeClr val="lt1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Archivo Medium"/>
              <a:buNone/>
              <a:defRPr sz="3500" b="0" i="0" u="none" strike="noStrike" cap="none">
                <a:solidFill>
                  <a:schemeClr val="lt1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Archivo Medium"/>
              <a:buNone/>
              <a:defRPr sz="3500" b="0" i="0" u="none" strike="noStrike" cap="none">
                <a:solidFill>
                  <a:schemeClr val="lt1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Archivo Medium"/>
              <a:buNone/>
              <a:defRPr sz="3500" b="0" i="0" u="none" strike="noStrike" cap="none">
                <a:solidFill>
                  <a:schemeClr val="lt1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9pPr>
          </a:lstStyle>
          <a:p>
            <a:r>
              <a:rPr lang="en-US" sz="5400" dirty="0">
                <a:solidFill>
                  <a:srgbClr val="FF0000"/>
                </a:solidFill>
              </a:rPr>
              <a:t>4</a:t>
            </a:r>
          </a:p>
        </p:txBody>
      </p:sp>
      <p:pic>
        <p:nvPicPr>
          <p:cNvPr id="5" name="Picture 2" descr="Looking forward Illustrations and Clip Art. 564 looking forward royalty free illustrations and ...">
            <a:extLst>
              <a:ext uri="{FF2B5EF4-FFF2-40B4-BE49-F238E27FC236}">
                <a16:creationId xmlns:a16="http://schemas.microsoft.com/office/drawing/2014/main" id="{771D1655-F6FA-E255-92A5-066D34B0BF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08268" y="2808518"/>
            <a:ext cx="2755912" cy="2256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50488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45"/>
          <p:cNvSpPr txBox="1">
            <a:spLocks noGrp="1"/>
          </p:cNvSpPr>
          <p:nvPr>
            <p:ph type="subTitle" idx="1"/>
          </p:nvPr>
        </p:nvSpPr>
        <p:spPr>
          <a:xfrm>
            <a:off x="719999" y="1206825"/>
            <a:ext cx="6729015" cy="186347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 algn="l">
              <a:buNone/>
            </a:pPr>
            <a:r>
              <a:rPr lang="en-US" sz="3200" b="1" i="0" dirty="0">
                <a:solidFill>
                  <a:srgbClr val="D1D5DB"/>
                </a:solidFill>
                <a:effectLst/>
                <a:latin typeface="Söhne"/>
              </a:rPr>
              <a:t>Impact Investigation:</a:t>
            </a:r>
            <a:r>
              <a:rPr lang="en-US" sz="3200" b="0" i="0" dirty="0">
                <a:solidFill>
                  <a:srgbClr val="D1D5DB"/>
                </a:solidFill>
                <a:effectLst/>
                <a:latin typeface="Söhne"/>
              </a:rPr>
              <a:t> The project also delves into how these identified factors influence various employee outcomes, such as performance, engagement, and retention</a:t>
            </a:r>
          </a:p>
        </p:txBody>
      </p:sp>
      <p:pic>
        <p:nvPicPr>
          <p:cNvPr id="349" name="Google Shape;34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8841836">
            <a:off x="7274451" y="3129937"/>
            <a:ext cx="2308883" cy="224533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348;p45">
            <a:extLst>
              <a:ext uri="{FF2B5EF4-FFF2-40B4-BE49-F238E27FC236}">
                <a16:creationId xmlns:a16="http://schemas.microsoft.com/office/drawing/2014/main" id="{5C3171E6-ACEC-7C74-A6FA-3019D678E40C}"/>
              </a:ext>
            </a:extLst>
          </p:cNvPr>
          <p:cNvSpPr txBox="1">
            <a:spLocks/>
          </p:cNvSpPr>
          <p:nvPr/>
        </p:nvSpPr>
        <p:spPr>
          <a:xfrm>
            <a:off x="720000" y="289904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Archivo Medium"/>
              <a:buNone/>
              <a:defRPr sz="3500" b="0" i="0" u="none" strike="noStrike" cap="none">
                <a:solidFill>
                  <a:schemeClr val="lt1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Archivo Medium"/>
              <a:buNone/>
              <a:defRPr sz="3500" b="0" i="0" u="none" strike="noStrike" cap="none">
                <a:solidFill>
                  <a:schemeClr val="lt1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Archivo Medium"/>
              <a:buNone/>
              <a:defRPr sz="3500" b="0" i="0" u="none" strike="noStrike" cap="none">
                <a:solidFill>
                  <a:schemeClr val="lt1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Archivo Medium"/>
              <a:buNone/>
              <a:defRPr sz="3500" b="0" i="0" u="none" strike="noStrike" cap="none">
                <a:solidFill>
                  <a:schemeClr val="lt1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Archivo Medium"/>
              <a:buNone/>
              <a:defRPr sz="3500" b="0" i="0" u="none" strike="noStrike" cap="none">
                <a:solidFill>
                  <a:schemeClr val="lt1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Archivo Medium"/>
              <a:buNone/>
              <a:defRPr sz="3500" b="0" i="0" u="none" strike="noStrike" cap="none">
                <a:solidFill>
                  <a:schemeClr val="lt1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Archivo Medium"/>
              <a:buNone/>
              <a:defRPr sz="3500" b="0" i="0" u="none" strike="noStrike" cap="none">
                <a:solidFill>
                  <a:schemeClr val="lt1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Archivo Medium"/>
              <a:buNone/>
              <a:defRPr sz="3500" b="0" i="0" u="none" strike="noStrike" cap="none">
                <a:solidFill>
                  <a:schemeClr val="lt1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Archivo Medium"/>
              <a:buNone/>
              <a:defRPr sz="3500" b="0" i="0" u="none" strike="noStrike" cap="none">
                <a:solidFill>
                  <a:schemeClr val="lt1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9pPr>
          </a:lstStyle>
          <a:p>
            <a:r>
              <a:rPr lang="en-US" sz="5400" dirty="0">
                <a:solidFill>
                  <a:srgbClr val="FF0000"/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7539050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45"/>
          <p:cNvSpPr txBox="1">
            <a:spLocks noGrp="1"/>
          </p:cNvSpPr>
          <p:nvPr>
            <p:ph type="subTitle" idx="1"/>
          </p:nvPr>
        </p:nvSpPr>
        <p:spPr>
          <a:xfrm>
            <a:off x="719999" y="1206825"/>
            <a:ext cx="6729015" cy="186347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 algn="l">
              <a:buNone/>
            </a:pPr>
            <a:r>
              <a:rPr lang="en-US" sz="3200" b="1" i="0" dirty="0">
                <a:solidFill>
                  <a:srgbClr val="D1D5DB"/>
                </a:solidFill>
                <a:effectLst/>
                <a:latin typeface="Söhne"/>
              </a:rPr>
              <a:t>Prediction:</a:t>
            </a:r>
            <a:r>
              <a:rPr lang="en-US" sz="3200" b="0" i="0" dirty="0">
                <a:solidFill>
                  <a:srgbClr val="D1D5DB"/>
                </a:solidFill>
                <a:effectLst/>
                <a:latin typeface="Söhne"/>
              </a:rPr>
              <a:t> The project also predicts the exit rate, promotion chances, and satisfaction level of employees from </a:t>
            </a:r>
            <a:r>
              <a:rPr lang="en-US" sz="3200" dirty="0">
                <a:solidFill>
                  <a:srgbClr val="D1D5DB"/>
                </a:solidFill>
                <a:latin typeface="Söhne"/>
              </a:rPr>
              <a:t>the provided input.</a:t>
            </a:r>
            <a:endParaRPr lang="en-US" sz="3200" b="0" i="0" dirty="0">
              <a:solidFill>
                <a:srgbClr val="D1D5DB"/>
              </a:solidFill>
              <a:effectLst/>
              <a:latin typeface="Söhne"/>
            </a:endParaRPr>
          </a:p>
        </p:txBody>
      </p:sp>
      <p:pic>
        <p:nvPicPr>
          <p:cNvPr id="349" name="Google Shape;34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8841836">
            <a:off x="7274451" y="3129937"/>
            <a:ext cx="2308883" cy="224533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348;p45">
            <a:extLst>
              <a:ext uri="{FF2B5EF4-FFF2-40B4-BE49-F238E27FC236}">
                <a16:creationId xmlns:a16="http://schemas.microsoft.com/office/drawing/2014/main" id="{5C3171E6-ACEC-7C74-A6FA-3019D678E40C}"/>
              </a:ext>
            </a:extLst>
          </p:cNvPr>
          <p:cNvSpPr txBox="1">
            <a:spLocks/>
          </p:cNvSpPr>
          <p:nvPr/>
        </p:nvSpPr>
        <p:spPr>
          <a:xfrm>
            <a:off x="720000" y="289904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Archivo Medium"/>
              <a:buNone/>
              <a:defRPr sz="3500" b="0" i="0" u="none" strike="noStrike" cap="none">
                <a:solidFill>
                  <a:schemeClr val="lt1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Archivo Medium"/>
              <a:buNone/>
              <a:defRPr sz="3500" b="0" i="0" u="none" strike="noStrike" cap="none">
                <a:solidFill>
                  <a:schemeClr val="lt1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Archivo Medium"/>
              <a:buNone/>
              <a:defRPr sz="3500" b="0" i="0" u="none" strike="noStrike" cap="none">
                <a:solidFill>
                  <a:schemeClr val="lt1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Archivo Medium"/>
              <a:buNone/>
              <a:defRPr sz="3500" b="0" i="0" u="none" strike="noStrike" cap="none">
                <a:solidFill>
                  <a:schemeClr val="lt1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Archivo Medium"/>
              <a:buNone/>
              <a:defRPr sz="3500" b="0" i="0" u="none" strike="noStrike" cap="none">
                <a:solidFill>
                  <a:schemeClr val="lt1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Archivo Medium"/>
              <a:buNone/>
              <a:defRPr sz="3500" b="0" i="0" u="none" strike="noStrike" cap="none">
                <a:solidFill>
                  <a:schemeClr val="lt1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Archivo Medium"/>
              <a:buNone/>
              <a:defRPr sz="3500" b="0" i="0" u="none" strike="noStrike" cap="none">
                <a:solidFill>
                  <a:schemeClr val="lt1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Archivo Medium"/>
              <a:buNone/>
              <a:defRPr sz="3500" b="0" i="0" u="none" strike="noStrike" cap="none">
                <a:solidFill>
                  <a:schemeClr val="lt1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Archivo Medium"/>
              <a:buNone/>
              <a:defRPr sz="3500" b="0" i="0" u="none" strike="noStrike" cap="none">
                <a:solidFill>
                  <a:schemeClr val="lt1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9pPr>
          </a:lstStyle>
          <a:p>
            <a:r>
              <a:rPr lang="en-US" sz="5400" dirty="0">
                <a:solidFill>
                  <a:srgbClr val="FF0000"/>
                </a:solidFill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21978386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A94CA3-51CB-A945-5AB0-8CFEC2A6C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2939" y="1678950"/>
            <a:ext cx="6036900" cy="892800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Thank You</a:t>
            </a:r>
          </a:p>
        </p:txBody>
      </p:sp>
      <p:cxnSp>
        <p:nvCxnSpPr>
          <p:cNvPr id="5" name="Google Shape;239;p36">
            <a:extLst>
              <a:ext uri="{FF2B5EF4-FFF2-40B4-BE49-F238E27FC236}">
                <a16:creationId xmlns:a16="http://schemas.microsoft.com/office/drawing/2014/main" id="{5EC370A1-FD85-68BD-28BD-FAED36DA03A1}"/>
              </a:ext>
            </a:extLst>
          </p:cNvPr>
          <p:cNvCxnSpPr>
            <a:cxnSpLocks/>
          </p:cNvCxnSpPr>
          <p:nvPr/>
        </p:nvCxnSpPr>
        <p:spPr>
          <a:xfrm flipV="1">
            <a:off x="1387858" y="2499852"/>
            <a:ext cx="4504123" cy="6236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stealth" w="med" len="med"/>
          </a:ln>
        </p:spPr>
      </p:cxnSp>
      <p:pic>
        <p:nvPicPr>
          <p:cNvPr id="3" name="Picture 2" descr="10 Thing You Should Do to Keep Your Employees Happy Every Day | Loughlin Staffing Solutions">
            <a:extLst>
              <a:ext uri="{FF2B5EF4-FFF2-40B4-BE49-F238E27FC236}">
                <a16:creationId xmlns:a16="http://schemas.microsoft.com/office/drawing/2014/main" id="{9C22FF02-AB7A-2454-C642-D040B85B85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2164" y="2733518"/>
            <a:ext cx="2864167" cy="2255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21853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56"/>
          <p:cNvSpPr txBox="1">
            <a:spLocks noGrp="1"/>
          </p:cNvSpPr>
          <p:nvPr>
            <p:ph type="title"/>
          </p:nvPr>
        </p:nvSpPr>
        <p:spPr>
          <a:xfrm>
            <a:off x="1347300" y="3561188"/>
            <a:ext cx="6449400" cy="5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—</a:t>
            </a:r>
            <a:r>
              <a:rPr lang="en-IN" dirty="0"/>
              <a:t>Jim Goodnight</a:t>
            </a:r>
            <a:endParaRPr dirty="0"/>
          </a:p>
        </p:txBody>
      </p:sp>
      <p:sp>
        <p:nvSpPr>
          <p:cNvPr id="549" name="Google Shape;549;p56"/>
          <p:cNvSpPr txBox="1">
            <a:spLocks noGrp="1"/>
          </p:cNvSpPr>
          <p:nvPr>
            <p:ph type="subTitle" idx="1"/>
          </p:nvPr>
        </p:nvSpPr>
        <p:spPr>
          <a:xfrm>
            <a:off x="624468" y="1180950"/>
            <a:ext cx="7507418" cy="228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0" i="0" dirty="0">
                <a:solidFill>
                  <a:srgbClr val="D1D5DB"/>
                </a:solidFill>
                <a:effectLst/>
                <a:latin typeface="Archivo Medium" panose="020B0604020202020204" charset="0"/>
                <a:cs typeface="Archivo Medium" panose="020B0604020202020204" charset="0"/>
              </a:rPr>
              <a:t>“Treat employees like they make a difference, and </a:t>
            </a:r>
            <a:r>
              <a:rPr lang="en-US" sz="4800" b="0" i="0" dirty="0">
                <a:solidFill>
                  <a:srgbClr val="FF0000"/>
                </a:solidFill>
                <a:effectLst/>
                <a:latin typeface="Archivo Medium" panose="020B0604020202020204" charset="0"/>
                <a:cs typeface="Archivo Medium" panose="020B0604020202020204" charset="0"/>
              </a:rPr>
              <a:t>they will</a:t>
            </a:r>
            <a:r>
              <a:rPr lang="en-US" sz="4800" b="0" i="0" dirty="0">
                <a:solidFill>
                  <a:srgbClr val="D1D5DB"/>
                </a:solidFill>
                <a:effectLst/>
                <a:latin typeface="Archivo Medium" panose="020B0604020202020204" charset="0"/>
                <a:cs typeface="Archivo Medium" panose="020B0604020202020204" charset="0"/>
              </a:rPr>
              <a:t>”</a:t>
            </a:r>
            <a:endParaRPr sz="4800" dirty="0">
              <a:latin typeface="Archivo Medium" panose="020B0604020202020204" charset="0"/>
              <a:cs typeface="Archivo Medium" panose="020B0604020202020204" charset="0"/>
            </a:endParaRPr>
          </a:p>
        </p:txBody>
      </p:sp>
      <p:pic>
        <p:nvPicPr>
          <p:cNvPr id="550" name="Google Shape;550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4314844">
            <a:off x="770105" y="3595633"/>
            <a:ext cx="2114192" cy="224534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626421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3"/>
          <p:cNvSpPr txBox="1">
            <a:spLocks noGrp="1"/>
          </p:cNvSpPr>
          <p:nvPr>
            <p:ph type="title"/>
          </p:nvPr>
        </p:nvSpPr>
        <p:spPr>
          <a:xfrm>
            <a:off x="3058918" y="1271239"/>
            <a:ext cx="3153211" cy="396199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7400" dirty="0">
                <a:solidFill>
                  <a:srgbClr val="FF0000"/>
                </a:solidFill>
              </a:rPr>
              <a:t>?</a:t>
            </a:r>
            <a:endParaRPr sz="37400" dirty="0">
              <a:solidFill>
                <a:srgbClr val="FF0000"/>
              </a:solidFill>
            </a:endParaRPr>
          </a:p>
        </p:txBody>
      </p:sp>
      <p:pic>
        <p:nvPicPr>
          <p:cNvPr id="325" name="Google Shape;325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8100000">
            <a:off x="5632581" y="4215687"/>
            <a:ext cx="1696051" cy="1880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55943" y="-282467"/>
            <a:ext cx="2114195" cy="22453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6" name="Google Shape;326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55943" y="-282467"/>
            <a:ext cx="2114195" cy="224534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346;p45">
            <a:extLst>
              <a:ext uri="{FF2B5EF4-FFF2-40B4-BE49-F238E27FC236}">
                <a16:creationId xmlns:a16="http://schemas.microsoft.com/office/drawing/2014/main" id="{60C63071-780C-14E1-A093-72605BC5B3B7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943267" y="-56979"/>
            <a:ext cx="6633000" cy="357333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>
              <a:buFont typeface="Wingdings" panose="05000000000000000000" pitchFamily="2" charset="2"/>
              <a:buChar char="Ø"/>
            </a:pPr>
            <a:r>
              <a:rPr lang="en-US" b="0" i="0" dirty="0">
                <a:solidFill>
                  <a:srgbClr val="D1D5DB"/>
                </a:solidFill>
                <a:effectLst/>
                <a:latin typeface="Archivo Medium" panose="020B0604020202020204" charset="0"/>
                <a:cs typeface="Archivo Medium" panose="020B0604020202020204" charset="0"/>
              </a:rPr>
              <a:t>"Take good care of your employees, and they'll take good care of your customers, and the customers will come back." - J.W. Marriott</a:t>
            </a:r>
          </a:p>
          <a:p>
            <a:pPr algn="l">
              <a:buFont typeface="Wingdings" panose="05000000000000000000" pitchFamily="2" charset="2"/>
              <a:buChar char="Ø"/>
            </a:pPr>
            <a:r>
              <a:rPr lang="en-US" b="0" i="0" dirty="0">
                <a:solidFill>
                  <a:srgbClr val="D1D5DB"/>
                </a:solidFill>
                <a:effectLst/>
                <a:latin typeface="Archivo Medium" panose="020B0604020202020204" charset="0"/>
                <a:cs typeface="Archivo Medium" panose="020B0604020202020204" charset="0"/>
              </a:rPr>
              <a:t>"Your employees come first. And if you treat your employees right, guess what? Your customers come back, and that makes your shareholders happy" - Herb Kelleher</a:t>
            </a:r>
          </a:p>
          <a:p>
            <a:pPr algn="l">
              <a:buFont typeface="Wingdings" panose="05000000000000000000" pitchFamily="2" charset="2"/>
              <a:buChar char="Ø"/>
            </a:pPr>
            <a:r>
              <a:rPr lang="en-US" b="0" i="0" dirty="0">
                <a:solidFill>
                  <a:srgbClr val="D1D5DB"/>
                </a:solidFill>
                <a:effectLst/>
                <a:latin typeface="Archivo Medium" panose="020B0604020202020204" charset="0"/>
                <a:cs typeface="Archivo Medium" panose="020B0604020202020204" charset="0"/>
              </a:rPr>
              <a:t>"The way your employees feel is the way your customers will feel. And if your employees don't feel valued, neither will your customers.'" - Sybil F.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Archivo Medium" panose="020B0604020202020204" charset="0"/>
                <a:cs typeface="Archivo Medium" panose="020B0604020202020204" charset="0"/>
              </a:rPr>
              <a:t>Stershic</a:t>
            </a:r>
            <a:endParaRPr lang="en-US" b="0" i="0" dirty="0">
              <a:solidFill>
                <a:srgbClr val="D1D5DB"/>
              </a:solidFill>
              <a:effectLst/>
              <a:latin typeface="Archivo Medium" panose="020B0604020202020204" charset="0"/>
              <a:cs typeface="Archivo Medium" panose="020B0604020202020204" charset="0"/>
            </a:endParaRPr>
          </a:p>
          <a:p>
            <a:pPr algn="l">
              <a:buFont typeface="Wingdings" panose="05000000000000000000" pitchFamily="2" charset="2"/>
              <a:buChar char="Ø"/>
            </a:pPr>
            <a:r>
              <a:rPr lang="en-US" b="0" i="0" dirty="0">
                <a:solidFill>
                  <a:srgbClr val="D1D5DB"/>
                </a:solidFill>
                <a:effectLst/>
                <a:latin typeface="Archivo Medium" panose="020B0604020202020204" charset="0"/>
                <a:cs typeface="Archivo Medium" panose="020B0604020202020204" charset="0"/>
              </a:rPr>
              <a:t>"Your employees are your most valuable resource. The way to attract and retain the best people is to create a work environment that is challenging, creative, and fun." - David Packard</a:t>
            </a:r>
          </a:p>
          <a:p>
            <a:pPr algn="l">
              <a:buFont typeface="Wingdings" panose="05000000000000000000" pitchFamily="2" charset="2"/>
              <a:buChar char="Ø"/>
            </a:pPr>
            <a:r>
              <a:rPr lang="en-US" b="0" i="0" dirty="0">
                <a:solidFill>
                  <a:srgbClr val="D1D5DB"/>
                </a:solidFill>
                <a:effectLst/>
                <a:latin typeface="Archivo Medium" panose="020B0604020202020204" charset="0"/>
                <a:cs typeface="Archivo Medium" panose="020B0604020202020204" charset="0"/>
              </a:rPr>
              <a:t>"Employees want to feel inspired by their leaders... Hire individuals who will lead by example." - Jody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Archivo Medium" panose="020B0604020202020204" charset="0"/>
                <a:cs typeface="Archivo Medium" panose="020B0604020202020204" charset="0"/>
              </a:rPr>
              <a:t>Kohner</a:t>
            </a:r>
            <a:endParaRPr lang="en-US" b="0" i="0" dirty="0">
              <a:solidFill>
                <a:srgbClr val="D1D5DB"/>
              </a:solidFill>
              <a:effectLst/>
              <a:latin typeface="Archivo Medium" panose="020B0604020202020204" charset="0"/>
              <a:cs typeface="Archivo Medium" panose="020B0604020202020204" charset="0"/>
            </a:endParaRPr>
          </a:p>
          <a:p>
            <a:pPr algn="l">
              <a:buFont typeface="Wingdings" panose="05000000000000000000" pitchFamily="2" charset="2"/>
              <a:buChar char="Ø"/>
            </a:pPr>
            <a:r>
              <a:rPr lang="en-US" b="0" i="0" dirty="0">
                <a:solidFill>
                  <a:srgbClr val="D1D5DB"/>
                </a:solidFill>
                <a:effectLst/>
                <a:latin typeface="Archivo Medium" panose="020B0604020202020204" charset="0"/>
                <a:cs typeface="Archivo Medium" panose="020B0604020202020204" charset="0"/>
              </a:rPr>
              <a:t>“The success of the company depends on the people you have, how you train them, how you motivate them, and how you lead them.”- Robert K. Greenleaf</a:t>
            </a:r>
          </a:p>
          <a:p>
            <a:pPr algn="l">
              <a:buFont typeface="Wingdings" panose="05000000000000000000" pitchFamily="2" charset="2"/>
              <a:buChar char="Ø"/>
            </a:pPr>
            <a:r>
              <a:rPr lang="en-US" b="0" i="0" dirty="0">
                <a:solidFill>
                  <a:srgbClr val="D1D5DB"/>
                </a:solidFill>
                <a:effectLst/>
                <a:latin typeface="Archivo Medium" panose="020B0604020202020204" charset="0"/>
                <a:cs typeface="Archivo Medium" panose="020B0604020202020204" charset="0"/>
              </a:rPr>
              <a:t>"Caring for your employees is the foundation of a thriving workplace." - Bertrand Russell</a:t>
            </a:r>
          </a:p>
        </p:txBody>
      </p:sp>
    </p:spTree>
    <p:extLst>
      <p:ext uri="{BB962C8B-B14F-4D97-AF65-F5344CB8AC3E}">
        <p14:creationId xmlns:p14="http://schemas.microsoft.com/office/powerpoint/2010/main" val="38555420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3"/>
          <p:cNvSpPr txBox="1">
            <a:spLocks noGrp="1"/>
          </p:cNvSpPr>
          <p:nvPr>
            <p:ph type="title"/>
          </p:nvPr>
        </p:nvSpPr>
        <p:spPr>
          <a:xfrm>
            <a:off x="1564655" y="721113"/>
            <a:ext cx="6486525" cy="353824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>
                <a:solidFill>
                  <a:schemeClr val="accent6"/>
                </a:solidFill>
              </a:rPr>
              <a:t>Employees Are </a:t>
            </a:r>
            <a:r>
              <a:rPr lang="en-US" sz="6000" dirty="0">
                <a:solidFill>
                  <a:srgbClr val="FF0000"/>
                </a:solidFill>
              </a:rPr>
              <a:t>VERY VERY IMPORTANT</a:t>
            </a:r>
            <a:endParaRPr sz="6000" dirty="0">
              <a:solidFill>
                <a:srgbClr val="FF0000"/>
              </a:solidFill>
            </a:endParaRPr>
          </a:p>
        </p:txBody>
      </p:sp>
      <p:pic>
        <p:nvPicPr>
          <p:cNvPr id="325" name="Google Shape;325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8100000">
            <a:off x="5632581" y="4215687"/>
            <a:ext cx="1696051" cy="1880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55943" y="-282467"/>
            <a:ext cx="2114195" cy="224534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ADBF1F9-7CD5-266A-FEFB-3606D69FD50D}"/>
              </a:ext>
            </a:extLst>
          </p:cNvPr>
          <p:cNvSpPr txBox="1"/>
          <p:nvPr/>
        </p:nvSpPr>
        <p:spPr>
          <a:xfrm flipH="1">
            <a:off x="1564655" y="622531"/>
            <a:ext cx="44633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92D050"/>
                </a:solidFill>
              </a:rPr>
              <a:t>Quality                                    Performance</a:t>
            </a:r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E2170073-FF3D-6F84-78B9-3B814DE1C817}"/>
                  </a:ext>
                </a:extLst>
              </p14:cNvPr>
              <p14:cNvContentPartPr/>
              <p14:nvPr/>
            </p14:nvContentPartPr>
            <p14:xfrm>
              <a:off x="1962225" y="1003493"/>
              <a:ext cx="387720" cy="5212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E2170073-FF3D-6F84-78B9-3B814DE1C81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953585" y="994853"/>
                <a:ext cx="405360" cy="53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7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9CC93327-EFB2-3E5D-F0C4-5D0D96EFEBEF}"/>
                  </a:ext>
                </a:extLst>
              </p14:cNvPr>
              <p14:cNvContentPartPr/>
              <p14:nvPr/>
            </p14:nvContentPartPr>
            <p14:xfrm>
              <a:off x="4184145" y="936533"/>
              <a:ext cx="336240" cy="648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9CC93327-EFB2-3E5D-F0C4-5D0D96EFEBE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175145" y="927533"/>
                <a:ext cx="353880" cy="66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318865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3"/>
          <p:cNvSpPr txBox="1">
            <a:spLocks noGrp="1"/>
          </p:cNvSpPr>
          <p:nvPr>
            <p:ph type="title"/>
          </p:nvPr>
        </p:nvSpPr>
        <p:spPr>
          <a:xfrm>
            <a:off x="721112" y="936962"/>
            <a:ext cx="7597697" cy="229648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dirty="0">
                <a:solidFill>
                  <a:srgbClr val="FF0000"/>
                </a:solidFill>
              </a:rPr>
              <a:t>HARSH TRUTH</a:t>
            </a:r>
            <a:endParaRPr sz="8000" dirty="0">
              <a:solidFill>
                <a:srgbClr val="FF0000"/>
              </a:solidFill>
            </a:endParaRPr>
          </a:p>
        </p:txBody>
      </p:sp>
      <p:pic>
        <p:nvPicPr>
          <p:cNvPr id="325" name="Google Shape;325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8100000">
            <a:off x="5632581" y="4215687"/>
            <a:ext cx="1696051" cy="1880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55943" y="-282467"/>
            <a:ext cx="2114195" cy="224534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056731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1"/>
          <p:cNvSpPr txBox="1">
            <a:spLocks noGrp="1"/>
          </p:cNvSpPr>
          <p:nvPr>
            <p:ph type="title"/>
          </p:nvPr>
        </p:nvSpPr>
        <p:spPr>
          <a:xfrm>
            <a:off x="1169500" y="1545125"/>
            <a:ext cx="68049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0000"/>
                </a:solidFill>
              </a:rPr>
              <a:t>Introduction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301" name="Google Shape;301;p41"/>
          <p:cNvSpPr txBox="1">
            <a:spLocks noGrp="1"/>
          </p:cNvSpPr>
          <p:nvPr>
            <p:ph type="subTitle" idx="1"/>
          </p:nvPr>
        </p:nvSpPr>
        <p:spPr>
          <a:xfrm>
            <a:off x="1169600" y="2526450"/>
            <a:ext cx="6804900" cy="123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An employee analysis project that methodically analyzes data related to company’s satisfaction levels, workplace accidents, promotion opportunities, and salary structures within the organization.</a:t>
            </a:r>
            <a:endParaRPr dirty="0"/>
          </a:p>
        </p:txBody>
      </p:sp>
      <p:cxnSp>
        <p:nvCxnSpPr>
          <p:cNvPr id="302" name="Google Shape;302;p41"/>
          <p:cNvCxnSpPr/>
          <p:nvPr/>
        </p:nvCxnSpPr>
        <p:spPr>
          <a:xfrm>
            <a:off x="1289325" y="2456688"/>
            <a:ext cx="63207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stealth" w="med" len="med"/>
          </a:ln>
        </p:spPr>
      </p:cxnSp>
      <p:pic>
        <p:nvPicPr>
          <p:cNvPr id="303" name="Google Shape;303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1894" y="1732375"/>
            <a:ext cx="467286" cy="46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40959" y="1732375"/>
            <a:ext cx="467286" cy="46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40024" y="1732375"/>
            <a:ext cx="467286" cy="46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31668" y="3205533"/>
            <a:ext cx="2114195" cy="22453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2" descr="Person why Pictures, Person why Stock Photos &amp; Images | Depositphotos®">
            <a:extLst>
              <a:ext uri="{FF2B5EF4-FFF2-40B4-BE49-F238E27FC236}">
                <a16:creationId xmlns:a16="http://schemas.microsoft.com/office/drawing/2014/main" id="{413D1DD9-C50E-6C79-B82E-00F476DD1D1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844040" y="2419350"/>
            <a:ext cx="2880360" cy="2880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712E69E-E360-EE34-841F-93CDEB2799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237" y="548639"/>
            <a:ext cx="7409883" cy="4389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231943"/>
      </p:ext>
    </p:extLst>
  </p:cSld>
  <p:clrMapOvr>
    <a:masterClrMapping/>
  </p:clrMapOvr>
</p:sld>
</file>

<file path=ppt/theme/theme1.xml><?xml version="1.0" encoding="utf-8"?>
<a:theme xmlns:a="http://schemas.openxmlformats.org/drawingml/2006/main" name="ENT Disorders by Slidesgo">
  <a:themeElements>
    <a:clrScheme name="Simple Light">
      <a:dk1>
        <a:srgbClr val="191919"/>
      </a:dk1>
      <a:lt1>
        <a:srgbClr val="FFFFFF"/>
      </a:lt1>
      <a:dk2>
        <a:srgbClr val="5DF1FF"/>
      </a:dk2>
      <a:lt2>
        <a:srgbClr val="718CFF"/>
      </a:lt2>
      <a:accent1>
        <a:srgbClr val="D8B3FF"/>
      </a:accent1>
      <a:accent2>
        <a:srgbClr val="5F5FF6"/>
      </a:accent2>
      <a:accent3>
        <a:srgbClr val="F780FF"/>
      </a:accent3>
      <a:accent4>
        <a:srgbClr val="A4A9FF"/>
      </a:accent4>
      <a:accent5>
        <a:srgbClr val="764FF2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564</Words>
  <Application>Microsoft Office PowerPoint</Application>
  <PresentationFormat>On-screen Show (16:9)</PresentationFormat>
  <Paragraphs>53</Paragraphs>
  <Slides>26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Fira Sans</vt:lpstr>
      <vt:lpstr>Archivo</vt:lpstr>
      <vt:lpstr>Söhne</vt:lpstr>
      <vt:lpstr>Archivo Medium</vt:lpstr>
      <vt:lpstr>Wingdings</vt:lpstr>
      <vt:lpstr>Arial</vt:lpstr>
      <vt:lpstr>ENT Disorders by Slidesgo</vt:lpstr>
      <vt:lpstr>PerformerZ</vt:lpstr>
      <vt:lpstr>—Anne M. Mulcahy</vt:lpstr>
      <vt:lpstr>—Jim Goodnight</vt:lpstr>
      <vt:lpstr>?</vt:lpstr>
      <vt:lpstr>PowerPoint Presentation</vt:lpstr>
      <vt:lpstr>Employees Are VERY VERY IMPORTANT</vt:lpstr>
      <vt:lpstr>HARSH TRUTH</vt:lpstr>
      <vt:lpstr>Introduction</vt:lpstr>
      <vt:lpstr>PowerPoint Presentation</vt:lpstr>
      <vt:lpstr>PowerPoint Presentation</vt:lpstr>
      <vt:lpstr>PowerPoint Presentation</vt:lpstr>
      <vt:lpstr>Our Plan</vt:lpstr>
      <vt:lpstr>Our Agenda</vt:lpstr>
      <vt:lpstr>1</vt:lpstr>
      <vt:lpstr>2</vt:lpstr>
      <vt:lpstr>3</vt:lpstr>
      <vt:lpstr>4</vt:lpstr>
      <vt:lpstr>PowerPoint Presentation</vt:lpstr>
      <vt:lpstr>PowerPoint Presentation</vt:lpstr>
      <vt:lpstr>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PerformerZ</dc:title>
  <cp:lastModifiedBy>Sankalp Bijalwan</cp:lastModifiedBy>
  <cp:revision>2</cp:revision>
  <dcterms:modified xsi:type="dcterms:W3CDTF">2023-11-05T16:31:04Z</dcterms:modified>
</cp:coreProperties>
</file>